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1DF85C-E841-4B6C-8D6A-79B822CB44B1}" type="datetimeFigureOut">
              <a:rPr lang="ru-RU" smtClean="0"/>
              <a:t>24.09.2016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A681681-7189-4FFF-8545-32D92495B0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Педагогическая диагностика детей с ТМНР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</a:t>
            </a:r>
          </a:p>
          <a:p>
            <a:r>
              <a:rPr lang="ru-RU" dirty="0"/>
              <a:t>у</a:t>
            </a:r>
            <a:r>
              <a:rPr lang="ru-RU" dirty="0" smtClean="0"/>
              <a:t>читель – дефектолог </a:t>
            </a:r>
          </a:p>
          <a:p>
            <a:r>
              <a:rPr lang="ru-RU" dirty="0" smtClean="0"/>
              <a:t>Голева С. 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2376264"/>
          </a:xfrm>
        </p:spPr>
        <p:txBody>
          <a:bodyPr>
            <a:noAutofit/>
          </a:bodyPr>
          <a:lstStyle/>
          <a:p>
            <a:r>
              <a:rPr lang="ru-RU" b="1" i="1" dirty="0" err="1" smtClean="0">
                <a:solidFill>
                  <a:srgbClr val="FF0000"/>
                </a:solidFill>
              </a:rPr>
              <a:t>Теоретико</a:t>
            </a:r>
            <a:r>
              <a:rPr lang="ru-RU" b="1" i="1" dirty="0" smtClean="0">
                <a:solidFill>
                  <a:srgbClr val="FF0000"/>
                </a:solidFill>
              </a:rPr>
              <a:t>  -методологические основы педагогической диагностики детей с ТМНР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4944"/>
            <a:ext cx="8075240" cy="3649592"/>
          </a:xfrm>
        </p:spPr>
        <p:txBody>
          <a:bodyPr/>
          <a:lstStyle/>
          <a:p>
            <a:r>
              <a:rPr lang="ru-RU" dirty="0" smtClean="0"/>
              <a:t>Принцип комплексного изучения детей;</a:t>
            </a:r>
          </a:p>
          <a:p>
            <a:r>
              <a:rPr lang="ru-RU" dirty="0" smtClean="0"/>
              <a:t>Принцип всесторонности изучения детей;</a:t>
            </a:r>
          </a:p>
          <a:p>
            <a:r>
              <a:rPr lang="ru-RU" dirty="0" smtClean="0"/>
              <a:t>Принцип целостного системного изучения ребенка;</a:t>
            </a:r>
          </a:p>
          <a:p>
            <a:r>
              <a:rPr lang="ru-RU" dirty="0" smtClean="0"/>
              <a:t>Принцип учета онтогенетического развития.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63272" cy="1589112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Содержание педагогической диагностики детей с ТМНР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363272" cy="4513688"/>
          </a:xfrm>
        </p:spPr>
        <p:txBody>
          <a:bodyPr/>
          <a:lstStyle/>
          <a:p>
            <a:r>
              <a:rPr lang="ru-RU" i="1" u="sng" dirty="0" smtClean="0"/>
              <a:t>Моторные умения </a:t>
            </a:r>
            <a:r>
              <a:rPr lang="ru-RU" dirty="0" smtClean="0"/>
              <a:t>(сила, выносливость, координационная способность и ловкость, мелкая моторика);</a:t>
            </a:r>
          </a:p>
          <a:p>
            <a:r>
              <a:rPr lang="ru-RU" i="1" u="sng" dirty="0" smtClean="0"/>
              <a:t>Познавательные умения</a:t>
            </a:r>
            <a:r>
              <a:rPr lang="ru-RU" dirty="0" smtClean="0"/>
              <a:t> (слежение за объектом, удержание внимания на объекте, восприятие цвета, формы, узнавание предметов, пространственный </a:t>
            </a:r>
            <a:r>
              <a:rPr lang="ru-RU" dirty="0" err="1" smtClean="0"/>
              <a:t>гнозис</a:t>
            </a:r>
            <a:r>
              <a:rPr lang="ru-RU" dirty="0" smtClean="0"/>
              <a:t> и др.);</a:t>
            </a:r>
          </a:p>
          <a:p>
            <a:r>
              <a:rPr lang="ru-RU" i="1" u="sng" dirty="0" smtClean="0"/>
              <a:t>Коммуникативные умения</a:t>
            </a:r>
            <a:r>
              <a:rPr lang="ru-RU" dirty="0" smtClean="0"/>
              <a:t> (понимание речевых команд и жестов, следование инструкциям и др.);</a:t>
            </a:r>
          </a:p>
          <a:p>
            <a:endParaRPr lang="ru-RU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/>
          <a:lstStyle/>
          <a:p>
            <a:r>
              <a:rPr lang="ru-RU" i="1" u="sng" dirty="0" smtClean="0"/>
              <a:t>Бытовые умения</a:t>
            </a:r>
            <a:r>
              <a:rPr lang="ru-RU" dirty="0" smtClean="0"/>
              <a:t> (прием пищи, соблюдение личной гигиены и др.);</a:t>
            </a:r>
          </a:p>
          <a:p>
            <a:r>
              <a:rPr lang="ru-RU" i="1" u="sng" dirty="0" smtClean="0"/>
              <a:t>Трудовые умения</a:t>
            </a:r>
            <a:r>
              <a:rPr lang="ru-RU" dirty="0" smtClean="0"/>
              <a:t> (работа с бумагой, сортировка, сборка, упаковка и др.);</a:t>
            </a:r>
          </a:p>
          <a:p>
            <a:r>
              <a:rPr lang="ru-RU" i="1" u="sng" dirty="0" smtClean="0"/>
              <a:t>Социальные умения</a:t>
            </a:r>
            <a:r>
              <a:rPr lang="ru-RU" dirty="0" smtClean="0"/>
              <a:t> (соблюдение правил, следование требованиям и инструкциям, сотрудничество и др.);</a:t>
            </a:r>
          </a:p>
          <a:p>
            <a:r>
              <a:rPr lang="ru-RU" i="1" u="sng" dirty="0" err="1" smtClean="0"/>
              <a:t>Досуговые</a:t>
            </a:r>
            <a:r>
              <a:rPr lang="ru-RU" i="1" u="sng" dirty="0" smtClean="0"/>
              <a:t>  умения</a:t>
            </a:r>
            <a:r>
              <a:rPr lang="ru-RU" dirty="0" smtClean="0"/>
              <a:t> (игры с игрушками, лепка, конструирование, слушание музыки и др.);</a:t>
            </a:r>
          </a:p>
          <a:p>
            <a:r>
              <a:rPr lang="ru-RU" i="1" u="sng" dirty="0" smtClean="0"/>
              <a:t>Регуляторные умения</a:t>
            </a:r>
            <a:r>
              <a:rPr lang="ru-RU" dirty="0" smtClean="0"/>
              <a:t> (восприятие и понимание инструкции, удержание алгоритма деятельности, самоконтроль и др.)</a:t>
            </a:r>
            <a:endParaRPr lang="ru-RU" i="1" u="sng" dirty="0" smtClean="0"/>
          </a:p>
          <a:p>
            <a:endParaRPr lang="ru-RU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78768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Диагностическая карта</a:t>
            </a: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9144001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7625"/>
                <a:gridCol w="1656183"/>
                <a:gridCol w="1872208"/>
                <a:gridCol w="1340010"/>
                <a:gridCol w="225502"/>
                <a:gridCol w="1026776"/>
                <a:gridCol w="1835697"/>
              </a:tblGrid>
              <a:tr h="169168">
                <a:tc rowSpan="3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Перечень умений</a:t>
                      </a:r>
                      <a:endParaRPr lang="ru-RU" sz="2400" dirty="0"/>
                    </a:p>
                  </a:txBody>
                  <a:tcPr vert="vert270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Оценка освоения умений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Способ выполнения</a:t>
                      </a:r>
                      <a:endParaRPr lang="ru-RU" sz="2400" dirty="0"/>
                    </a:p>
                  </a:txBody>
                  <a:tcPr vert="vert270"/>
                </a:tc>
              </a:tr>
              <a:tr h="5407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Не </a:t>
                      </a:r>
                    </a:p>
                    <a:p>
                      <a:pPr algn="l"/>
                      <a:r>
                        <a:rPr lang="ru-RU" dirty="0" smtClean="0"/>
                        <a:t>выполняется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Выполняется</a:t>
                      </a:r>
                    </a:p>
                    <a:p>
                      <a:pPr algn="ctr"/>
                      <a:r>
                        <a:rPr lang="ru-RU" dirty="0" smtClean="0"/>
                        <a:t>с</a:t>
                      </a:r>
                      <a:r>
                        <a:rPr lang="ru-RU" baseline="0" dirty="0" smtClean="0"/>
                        <a:t> помощью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Выполняется </a:t>
                      </a:r>
                    </a:p>
                    <a:p>
                      <a:pPr algn="ctr"/>
                      <a:r>
                        <a:rPr lang="ru-RU" dirty="0" smtClean="0"/>
                        <a:t>самостоятельно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07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Эпизод.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ru-RU" dirty="0" smtClean="0"/>
                        <a:t>Регулярно 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924944"/>
          <a:ext cx="9144000" cy="393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858"/>
                <a:gridCol w="1553505"/>
                <a:gridCol w="1694733"/>
                <a:gridCol w="2322160"/>
                <a:gridCol w="2267744"/>
              </a:tblGrid>
              <a:tr h="393305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Основные умения по каждой области жизнедеятельности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ребенка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-физическая;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жестовая;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 наглядная;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-вербальная.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-сопряженных действий;</a:t>
                      </a:r>
                    </a:p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полусопряженных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действий;</a:t>
                      </a:r>
                    </a:p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-по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подражанию;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по образцу;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-по инструкции;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по представлению;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-по замыслу.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Здесь  же можно указать ошибки, совершенные ребенком.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19256" cy="158911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Организация и проведение педагогической диагностики детей с ТМНР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Включение ребенка в привычные для него виды деятельности;</a:t>
            </a:r>
          </a:p>
          <a:p>
            <a:r>
              <a:rPr lang="ru-RU" dirty="0" smtClean="0"/>
              <a:t>Определение  стереотипной манеры поведения;</a:t>
            </a:r>
          </a:p>
          <a:p>
            <a:r>
              <a:rPr lang="ru-RU" dirty="0" smtClean="0"/>
              <a:t>Выбор методик (вербальные, невербальные);</a:t>
            </a:r>
          </a:p>
          <a:p>
            <a:r>
              <a:rPr lang="ru-RU" dirty="0" smtClean="0"/>
              <a:t>Доступность </a:t>
            </a:r>
            <a:r>
              <a:rPr lang="ru-RU" dirty="0" smtClean="0"/>
              <a:t> </a:t>
            </a:r>
            <a:r>
              <a:rPr lang="ru-RU" dirty="0" smtClean="0"/>
              <a:t>для выполнения заданий, способ предъявления заданий;</a:t>
            </a:r>
          </a:p>
          <a:p>
            <a:r>
              <a:rPr lang="ru-RU" dirty="0" smtClean="0"/>
              <a:t>Речь учителя –дефектолога простая;</a:t>
            </a:r>
          </a:p>
          <a:p>
            <a:r>
              <a:rPr lang="ru-RU" dirty="0" smtClean="0"/>
              <a:t>Адаптация </a:t>
            </a:r>
            <a:r>
              <a:rPr lang="ru-RU" dirty="0" err="1" smtClean="0"/>
              <a:t>стимульного</a:t>
            </a:r>
            <a:r>
              <a:rPr lang="ru-RU" dirty="0" smtClean="0"/>
              <a:t> материала;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/>
          <a:lstStyle/>
          <a:p>
            <a:r>
              <a:rPr lang="ru-RU" dirty="0" smtClean="0"/>
              <a:t>Удобное положение тела , ребенка во время обследования;</a:t>
            </a:r>
          </a:p>
          <a:p>
            <a:r>
              <a:rPr lang="ru-RU" dirty="0" smtClean="0"/>
              <a:t>Хорошее функциональное состояние ребенка;</a:t>
            </a:r>
          </a:p>
          <a:p>
            <a:r>
              <a:rPr lang="ru-RU" dirty="0" smtClean="0"/>
              <a:t>Подкрепление;</a:t>
            </a:r>
          </a:p>
          <a:p>
            <a:r>
              <a:rPr lang="ru-RU" dirty="0" smtClean="0"/>
              <a:t>Обработка данных (количественный, качественный анализ)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147248" cy="4158208"/>
          </a:xfrm>
        </p:spPr>
        <p:txBody>
          <a:bodyPr/>
          <a:lstStyle/>
          <a:p>
            <a:pPr algn="ctr"/>
            <a:r>
              <a:rPr lang="ru-RU" sz="4800" b="1" i="1" dirty="0" smtClean="0">
                <a:solidFill>
                  <a:srgbClr val="FF0000"/>
                </a:solidFill>
              </a:rPr>
              <a:t>Благодарю за внимание</a:t>
            </a:r>
            <a:r>
              <a:rPr lang="ru-RU" sz="5400" b="1" i="1" dirty="0" smtClean="0">
                <a:solidFill>
                  <a:srgbClr val="FF0000"/>
                </a:solidFill>
              </a:rPr>
              <a:t>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151</TotalTime>
  <Words>326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Педагогическая диагностика детей с ТМНР</vt:lpstr>
      <vt:lpstr>Теоретико  -методологические основы педагогической диагностики детей с ТМНР</vt:lpstr>
      <vt:lpstr>Содержание педагогической диагностики детей с ТМНР</vt:lpstr>
      <vt:lpstr>Слайд 4</vt:lpstr>
      <vt:lpstr>Диагностическая карта</vt:lpstr>
      <vt:lpstr>Организация и проведение педагогической диагностики детей с ТМНР</vt:lpstr>
      <vt:lpstr>Слайд 7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Педагогическая диагностика детей с ТМНР</dc:title>
  <dc:creator>user</dc:creator>
  <cp:lastModifiedBy>user</cp:lastModifiedBy>
  <cp:revision>15</cp:revision>
  <dcterms:created xsi:type="dcterms:W3CDTF">2016-09-24T07:02:46Z</dcterms:created>
  <dcterms:modified xsi:type="dcterms:W3CDTF">2016-09-24T09:33:55Z</dcterms:modified>
</cp:coreProperties>
</file>